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0"/>
  </p:notesMasterIdLst>
  <p:handoutMasterIdLst>
    <p:handoutMasterId r:id="rId21"/>
  </p:handoutMasterIdLst>
  <p:sldIdLst>
    <p:sldId id="3187" r:id="rId2"/>
    <p:sldId id="3188" r:id="rId3"/>
    <p:sldId id="3189" r:id="rId4"/>
    <p:sldId id="3267" r:id="rId5"/>
    <p:sldId id="3191" r:id="rId6"/>
    <p:sldId id="3192" r:id="rId7"/>
    <p:sldId id="3193" r:id="rId8"/>
    <p:sldId id="3270" r:id="rId9"/>
    <p:sldId id="3271" r:id="rId10"/>
    <p:sldId id="3272" r:id="rId11"/>
    <p:sldId id="3273" r:id="rId12"/>
    <p:sldId id="3194" r:id="rId13"/>
    <p:sldId id="3195" r:id="rId14"/>
    <p:sldId id="3196" r:id="rId15"/>
    <p:sldId id="3197" r:id="rId16"/>
    <p:sldId id="3198" r:id="rId17"/>
    <p:sldId id="3199" r:id="rId18"/>
    <p:sldId id="3200" r:id="rId19"/>
  </p:sldIdLst>
  <p:sldSz cx="12858750" cy="723265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EFEFE"/>
    <a:srgbClr val="F84E4B"/>
    <a:srgbClr val="A78357"/>
    <a:srgbClr val="28C7D4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5" autoAdjust="0"/>
    <p:restoredTop sz="92986" autoAdjust="0"/>
  </p:normalViewPr>
  <p:slideViewPr>
    <p:cSldViewPr>
      <p:cViewPr varScale="1">
        <p:scale>
          <a:sx n="65" d="100"/>
          <a:sy n="65" d="100"/>
        </p:scale>
        <p:origin x="608" y="3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8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3.xml"/><Relationship Id="rId5" Type="http://schemas.openxmlformats.org/officeDocument/2006/relationships/image" Target="../media/image25.png"/><Relationship Id="rId10" Type="http://schemas.microsoft.com/office/2007/relationships/diagramDrawing" Target="../diagrams/drawing13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7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7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8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目標使用者：初次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6767" y="3979559"/>
            <a:ext cx="1800200" cy="173138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50815" y="3859645"/>
            <a:ext cx="1849005" cy="25983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28093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596727" y="2104156"/>
            <a:ext cx="410445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選擇多少特徵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</a:p>
        </p:txBody>
      </p:sp>
      <p:pic>
        <p:nvPicPr>
          <p:cNvPr id="1026" name="Picture 2" descr="https://miro.medium.com/max/1200/1*OHtvNkmi2OUOMSaCxF490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1" y="3114938"/>
            <a:ext cx="5772003" cy="23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9" y="2536205"/>
            <a:ext cx="5486400" cy="365760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005439" y="2778758"/>
            <a:ext cx="432048" cy="100151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73"/>
          <p:cNvSpPr txBox="1"/>
          <p:nvPr/>
        </p:nvSpPr>
        <p:spPr>
          <a:xfrm>
            <a:off x="6891114" y="6180857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k=1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最高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本框 73"/>
          <p:cNvSpPr txBox="1"/>
          <p:nvPr/>
        </p:nvSpPr>
        <p:spPr>
          <a:xfrm>
            <a:off x="6400267" y="2104156"/>
            <a:ext cx="525658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TopN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準確度及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人計算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時間與特徵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關係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5255510" y="4154685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73"/>
          <p:cNvSpPr txBox="1"/>
          <p:nvPr/>
        </p:nvSpPr>
        <p:spPr>
          <a:xfrm>
            <a:off x="5250636" y="3034117"/>
            <a:ext cx="1251199" cy="52826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70%</a:t>
            </a:r>
            <a:r>
              <a:rPr lang="zh-TW" altLang="en-US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</a:t>
            </a:r>
            <a:endParaRPr lang="en-US" altLang="zh-TW" sz="14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30%</a:t>
            </a:r>
            <a:r>
              <a:rPr lang="zh-TW" altLang="en-US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測試</a:t>
            </a:r>
            <a:endParaRPr lang="en-US" altLang="zh-TW" sz="14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3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51615"/>
              </p:ext>
            </p:extLst>
          </p:nvPr>
        </p:nvGraphicFramePr>
        <p:xfrm>
          <a:off x="3591703" y="2696743"/>
          <a:ext cx="5820263" cy="3248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280250">
                  <a:extLst>
                    <a:ext uri="{9D8B030D-6E8A-4147-A177-3AD203B41FA5}">
                      <a16:colId xmlns:a16="http://schemas.microsoft.com/office/drawing/2014/main" val="636435688"/>
                    </a:ext>
                  </a:extLst>
                </a:gridCol>
                <a:gridCol w="1519491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436346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90750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algn="l"/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525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9.6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79" y="4552429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809961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>
              <a:lnSpc>
                <a:spcPct val="150000"/>
              </a:lnSpc>
            </a:pP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>
              <a:lnSpc>
                <a:spcPct val="150000"/>
              </a:lnSpc>
            </a:pP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2" y="375965"/>
            <a:ext cx="656052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24425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2" y="1108734"/>
            <a:ext cx="122195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畫出使用者移動軌跡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5" name="資料圖表 75"/>
          <p:cNvGraphicFramePr/>
          <p:nvPr>
            <p:extLst>
              <p:ext uri="{D42A27DB-BD31-4B8C-83A1-F6EECF244321}">
                <p14:modId xmlns:p14="http://schemas.microsoft.com/office/powerpoint/2010/main" val="35880529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265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837184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設定速度時速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公里以下及停留時間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分鐘以上為停留點門檻值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400301"/>
            <a:ext cx="1656184" cy="24137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348688" y="1648370"/>
            <a:ext cx="545618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geodeisc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套件計算兩</a:t>
            </a:r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點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距離得出當下速度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0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2411858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停留點結合信用卡行為地圖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資訊，以電影院為例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依軌跡計算使用者行為分數，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比對信用卡行為</a:t>
            </a:r>
            <a:r>
              <a:rPr lang="en-US" altLang="zh-TW" sz="20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earson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相似度推薦信用卡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12529" y="2313420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05846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326334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2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852536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523395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地址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: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基隆市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仁愛區仁三路</a:t>
            </a:r>
            <a:r>
              <a:rPr lang="en-US" altLang="zh-TW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68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19" y="2564533"/>
            <a:ext cx="2885455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經緯度</a:t>
            </a:r>
            <a:r>
              <a:rPr lang="en-US" altLang="zh-TW" sz="16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(25.1289,121.742670)</a:t>
            </a:r>
            <a:endParaRPr lang="zh-TW" altLang="en-US" sz="16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593732" y="3889617"/>
            <a:ext cx="1548738" cy="296566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823642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571954" y="3896528"/>
            <a:ext cx="1548738" cy="23349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540944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91904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765080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919767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992532" y="2358757"/>
            <a:ext cx="440539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7107244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919767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690795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944889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6343703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9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931757" y="1503540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擷取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各主題行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2976263" y="5941409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3214397" y="5687584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5021773" y="5488533"/>
            <a:ext cx="1649298" cy="15794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136" y="1810049"/>
            <a:ext cx="7214575" cy="3598813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7663137" y="2360816"/>
            <a:ext cx="703569" cy="247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976263" y="2360816"/>
            <a:ext cx="703569" cy="24739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272694" y="4320973"/>
            <a:ext cx="703569" cy="24739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940276" y="3085302"/>
            <a:ext cx="703569" cy="24739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964076" y="4336405"/>
            <a:ext cx="546646" cy="24739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069335" y="2801123"/>
            <a:ext cx="703569" cy="24739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3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4977508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316807" y="2198376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29285"/>
          <a:stretch/>
        </p:blipFill>
        <p:spPr>
          <a:xfrm>
            <a:off x="372973" y="2968253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3869203" y="3897342"/>
            <a:ext cx="2022955" cy="197271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4743"/>
              </p:ext>
            </p:extLst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  <a:endParaRPr lang="zh-TW" altLang="en-US" sz="12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7748031" y="2896245"/>
            <a:ext cx="553552" cy="64807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 rot="5400000">
            <a:off x="5448483" y="2507469"/>
            <a:ext cx="233591" cy="3359438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7684401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209915" y="1999772"/>
            <a:ext cx="381642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項行為分數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3751694" y="3141105"/>
            <a:ext cx="3627168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輸入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結果與信用卡行為比對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Pearson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(Content based)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84765" y="2435849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7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10800000">
            <a:off x="4692986" y="4564051"/>
            <a:ext cx="2088232" cy="30513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/>
          <a:srcRect r="2669"/>
          <a:stretch/>
        </p:blipFill>
        <p:spPr>
          <a:xfrm>
            <a:off x="7406662" y="2582812"/>
            <a:ext cx="5359418" cy="20642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58" y="4510934"/>
            <a:ext cx="3569741" cy="315348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9097589" y="2018314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/>
          <a:srcRect b="13363"/>
          <a:stretch/>
        </p:blipFill>
        <p:spPr>
          <a:xfrm>
            <a:off x="4413151" y="4912469"/>
            <a:ext cx="2669463" cy="17063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6861" y="3792249"/>
            <a:ext cx="233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555555"/>
                </a:solidFill>
                <a:latin typeface="Trebuchet MS" panose="020B0603020202020204" pitchFamily="34" charset="0"/>
              </a:rPr>
              <a:t>scipy.stats.pearsonr</a:t>
            </a:r>
            <a:endParaRPr lang="en-US" altLang="zh-TW" b="1" i="0" dirty="0">
              <a:solidFill>
                <a:srgbClr val="555555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484169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有卡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56767" y="3979559"/>
            <a:ext cx="1800200" cy="1724998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7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7012399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884759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1044657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586935" y="2723295"/>
            <a:ext cx="190771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sz="16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725437" y="2723295"/>
            <a:ext cx="18710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sz="16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9576516" y="2861794"/>
            <a:ext cx="2184230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6829521" y="3514899"/>
            <a:ext cx="1662849" cy="16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4734809" y="3439621"/>
            <a:ext cx="1660939" cy="17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8723072" y="3625824"/>
            <a:ext cx="3891119" cy="11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1110687" y="2283968"/>
            <a:ext cx="254031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6395748" y="2274083"/>
            <a:ext cx="259228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376507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9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152339"/>
            <a:ext cx="280548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56409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5400000" flipH="1">
            <a:off x="3051000" y="4378809"/>
            <a:ext cx="2147438" cy="792088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5400000" flipH="1">
            <a:off x="3251934" y="4765403"/>
            <a:ext cx="1584175" cy="582163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4684615" y="3313759"/>
            <a:ext cx="1251199" cy="52826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70%</a:t>
            </a:r>
            <a:r>
              <a:rPr lang="zh-TW" altLang="en-US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</a:t>
            </a:r>
            <a:endParaRPr lang="en-US" altLang="zh-TW" sz="14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30%</a:t>
            </a:r>
            <a:r>
              <a:rPr lang="zh-TW" altLang="en-US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測試</a:t>
            </a:r>
            <a:endParaRPr lang="en-US" altLang="zh-TW" sz="14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4680882" y="4478170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73"/>
          <p:cNvSpPr txBox="1"/>
          <p:nvPr/>
        </p:nvSpPr>
        <p:spPr>
          <a:xfrm>
            <a:off x="5997327" y="2143511"/>
            <a:ext cx="525658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TopN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準確度及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人計算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時間與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之關係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9" y="2536205"/>
            <a:ext cx="5486400" cy="36576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0101783" y="2652428"/>
            <a:ext cx="720080" cy="48040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73"/>
          <p:cNvSpPr txBox="1"/>
          <p:nvPr/>
        </p:nvSpPr>
        <p:spPr>
          <a:xfrm>
            <a:off x="7005439" y="6193805"/>
            <a:ext cx="38164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k=50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準確度最高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文本框 73"/>
          <p:cNvSpPr txBox="1"/>
          <p:nvPr/>
        </p:nvSpPr>
        <p:spPr>
          <a:xfrm>
            <a:off x="3728675" y="4561527"/>
            <a:ext cx="1251199" cy="52826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14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選擇多少相似使用者</a:t>
            </a:r>
            <a:r>
              <a:rPr lang="en-US" altLang="zh-TW" sz="14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  <a:endParaRPr lang="en-US" altLang="zh-TW" sz="14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3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2063" y="2032149"/>
            <a:ext cx="326016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65548"/>
              </p:ext>
            </p:extLst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en-US" altLang="zh-TW" sz="1200" b="1" u="none" kern="1200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11" name="弧形箭號 (下彎) 10"/>
          <p:cNvSpPr/>
          <p:nvPr/>
        </p:nvSpPr>
        <p:spPr>
          <a:xfrm rot="10800000" flipH="1">
            <a:off x="1571303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AYgAAAEKCAYAAAAIO8L1AAAABHNCSVQICAgIfAhkiAAAAAlwSFlzAAALEgAACxIB0t1+/AAAADl0RVh0U29mdHdhcmUAbWF0cGxvdGxpYiB2ZXJzaW9uIDMuMC4zLCBodHRwOi8vbWF0cGxvdGxpYi5vcmcvnQurowAAF19JREFUeJzt3X+wX3V95/HnSyIKiIQfFwYDaXDNWp3OCpihtLauijoCXQNdWGG2NbpM427RatnOGt2dVbe7O+hY6bJ2aKNYQ8dSUUGiMCoNULfbhRp+lJ+1pBghJktigYgy6gbf+8f5XPn2cnJzE3LuN7n3+Zj5zvecz/mcc97nfpVXzjnf7+ekqpAkaarnjLsASdK+yYCQJPUyICRJvQwISVIvA0KS1MuAkCT1MiAkSb0MCElSLwNCktRrwbgLeDaOOuqoWrJkybjLkKT9ym233fbdqprYVb/9OiCWLFnC+vXrx12GJO1Xknx7Jv28xCRJ6mVASJJ6GRCSpF4GhCSplwEhSeplQEiSehkQkqReBoQkqZcBIUnqtV//knpft2TVdbvVf+PFZw5UiSTtvkHPIJL8dpJ7k9yT5Mokz09yQpJbkzyQ5LNJDmx9n9fmN7TlS4asTZI0vcECIski4LeAZVX1c8ABwHnAh4FLqmop8BhwQVvlAuCxqnoJcEnrJ0kak6HvQSwADkqyADgY2AK8Dvh8W74GOKtNL2/ztOWnJcnA9UmSdmKwgKiq7wAfBR6iC4btwG3A41W1o3XbBCxq04uAh9u6O1r/I4eqT5I0vSEvMR1Od1ZwAvAi4BDg9J6uNbnKNMtGt7syyfok67dt27a3ypUkTTHkJabXA9+qqm1V9f+Aq4FfBBa2S04AxwGb2/Qm4HiAtvww4NGpG62q1VW1rKqWTUzs8nkXkqQ9NGRAPAScmuTgdi/hNOA+4CbgnNZnBXBtm17b5mnLb6yqZ5xBSJJmx5D3IG6lu9l8O3B329dq4L3ARUk20N1juLytcjlwZGu/CFg1VG2SpF0b9IdyVfUB4ANTmh8ETunp+0Pg3CHrkSTNnENtSJJ6GRCSpF4GhCSplwEhSeplQEiSehkQkqReBoQkqZcBIUnqZUBIknoZEJKkXgaEJKmXASFJ6mVASJJ6GRCSpF4GhCSplwEhSeo1WEAkeWmSO0de30vyniRHJLkhyQPt/fDWP0kuTbIhyV1JTh6qNknSrg35yNFvVtWJVXUi8ErgSeAaukeJrquqpcA6nn606OnA0vZaCVw2VG2SpF2brUtMpwF/X1XfBpYDa1r7GuCsNr0cuKI6twALkxw7S/VJkqaYrYA4D7iyTR9TVVsA2vvRrX0R8PDIOptamyRpDAYPiCQHAm8GPrerrj1t1bO9lUnWJ1m/bdu2vVGiJKnHbJxBnA7cXlWPtPlHJi8dtfetrX0TcPzIescBm6durKpWV9Wyqlo2MTExYNmSNL/NRkCcz9OXlwDWAiva9Arg2pH2t7ZvM50KbJ+8FCVJmn0Lhtx4koOBNwDvGGm+GLgqyQXAQ8C5rf164AxgA903nt4+ZG2SpOkNGhBV9SRw5JS2f6D7VtPUvgVcOGQ9kqSZ85fUkqReBoQkqZcBIUnqZUBIknoZEJKkXgaEJKmXASFJ6mVASJJ6GRCSpF4GhCSplwEhSeplQEiSehkQkqReBoQkqZcBIUnqZUBIknoZEJKkXoMGRJKFST6f5G+T3J/kF5IckeSGJA+098Nb3yS5NMmGJHclOXnI2iRJ0xv6DOJ/AF+pqp8FXgHcD6wC1lXVUmBdmwc4HVjaXiuBywauTZI0jcECIskLgVcDlwNU1Y+r6nFgObCmdVsDnNWmlwNXVOcWYGGSY4eqT5I0vSHPIF4MbAP+OMkdST6Z5BDgmKraAtDej279FwEPj6y/qbX9I0lWJlmfZP22bdsGLF+S5rchA2IBcDJwWVWdBPyApy8n9UlPWz2joWp1VS2rqmUTExN7p1JJ0jMMGRCbgE1VdWub/zxdYDwyeemovW8d6X/8yPrHAZsHrE+SNI3BAqKq/i/wcJKXtqbTgPuAtcCK1rYCuLZNrwXe2r7NdCqwffJSlCRp9i0YePvvAj6T5EDgQeDtdKF0VZILgIeAc1vf64EzgA3Ak62vJGlMBg2IqroTWNaz6LSevgVcOGQ9kqSZ85fUkqReQ19i0m5Ysuq63eq/8eIzB6pEkjyDkCTthAEhSeplQEiSehkQkqReBoQkqZcBIUnqZUBIknoZEJKkXgaEJKmXASFJ6mVASJJ6GRCSpF4GhCSplwEhSeo1aEAk2Zjk7iR3Jlnf2o5IckOSB9r74a09SS5NsiHJXUlOHrI2SdL0ZuMM4rVVdWJVTT5ZbhWwrqqWAuvaPMDpwNL2WglcNgu1SZJ2YhyXmJYDa9r0GuCskfYrqnMLsDDJsWOoT5LE8AFRwNeS3JZkZWs7pqq2ALT3o1v7IuDhkXU3tTZJ0hgM/cjRV1XV5iRHAzck+dtp+qanrZ7RqQualQCLFy/eO1VKkp5h0DOIqtrc3rcC1wCnAI9MXjpq71tb903A8SOrHwds7tnm6qpaVlXLJiYmhixfkua1wQIiySFJDp2cBt4I3AOsBVa0biuAa9v0WuCt7dtMpwLbJy9FSZJm35CXmI4BrkkyuZ8/raqvJPkGcFWSC4CHgHNb/+uBM4ANwJPA2wesTZK0C4MFRFU9CLyip/0fgNN62gu4cKh6nq0lq64bdwmSNKv8JbUkqZcBIUnqZUBIknoZEJKkXgaEJKnXLr/FlORXp1teVVfvvXIkSfuKmXzN9QLgF4Eb2/xrgZuB7XRDYRgQkjQHzSQgCnj55K+a2/AYf1BV/pBNkuawmdyDWDJlyItHgH86UD2SpH3ETM4gbk7yVeBKurOJ84CbBq1KkjR2uwyIqnpnkrOBV7em1VV1zbBlSZLGbaZjMd0OPFFVf57k4CSHVtUTQxYmSRqvXd6DSPIbwOeBP2pNi4AvDlmUJGn8ZnKT+kLgVcD3AKrqAZ5+TKgkaY6aSUD8qKp+PDmTZAE9jwKVJM0tMwmIv0jyfuCgJG8APgd8adiyJEnjNpOAWAVsA+4G3kH35Lf/NNMdJDkgyR1JvtzmT0hya5IHknw2yYGt/XltfkNbvmR3D0aStPdMGxBJDgCuqKpPVNW5VXVOm96dS0zvBu4fmf8wcElVLQUeoxvKg/b+WFW9BLik9ZMkjcm0AVFVTwETk//K311JjgPOBD7Z5gO8ju5bUQBrgLPa9PI2T1t+WusvSRqDmfwOYiPwv5OsBX4w2VhVH5vBur8P/Afg0DZ/JPB4Ve1o85vovjZLe3+4bXtHku2t/3dnsB9J0l620zOIJH/SJt8CfLn1PXTkNa0kvwJsrarbRpt7utYMlo1ud2WS9UnWb9u2bVdlSJL20HRnEK9M8jPAQ8D/3INtvwp4c5IzgOcDL6Q7o1iYZEE7izgO2Nz6bwKOBza1r9IeBjw6daNVtRpYDbBs2TK/bitJA5nuHsQfAl+hG7l1/cjrtvY+rap6X1UdV1VL6Ab4u7Gq/jXdQH/ntG4rgGvb9No2T1t+427eDJck7UU7DYiqurSqXgb8cVW9eOR1QlW9+Fns873ARUk20N1juLy1Xw4c2dovovt6rSRpTGYymuu/e7Y7qaqb6Z5CR1U9CJzS0+eHwLnPdl+SpL1jJj+UkyTNQwaEJKmXASFJ6mVASJJ6GRCSpF4GhCSplwEhSeplQEiSehkQkqReBoQkqZcBIUnqZUBIknoZEJKkXgaEJKmXASFJ6mVASJJ6DRYQSZ6f5K+T/E2Se5N8qLWfkOTWJA8k+WySA1v789r8hrZ8yVC1SZJ2bcgziB8Br6uqVwAnAm9KcirwYeCSqloKPAZc0PpfADxWVS8BLmn9JEljMlhAVOf7bfa57VXA64DPt/Y1wFltenmbpy0/LUmGqk+SNL1B70EkOSDJncBW4Abg74HHq2pH67IJWNSmFwEPA7Tl24Ejh6xPkrRzC4bceFU9BZyYZCFwDfCyvm7tve9soaY2JFkJrARYvHjxXqp0/7Rk1XW71X/jxWcOVImkuWhWvsVUVY8DNwOnAguTTAbTccDmNr0JOB6gLT8MeLRnW6urallVLZuYmBi6dEmat4b8FtNEO3MgyUHA64H7gZuAc1q3FcC1bXptm6ctv7GqnnEGIUmaHUNeYjoWWJPkALoguqqqvpzkPuDPkvxX4A7g8tb/cuBPkmygO3M4b8DaJEm7MFhAVNVdwEk97Q8Cp/S0/xA4d6h6JEm7x19SS5J6GRCSpF4GhCSplwEhSeplQEiSehkQkqReBoQkqZcBIUnqZUBIknoZEJKkXgaEJKmXASFJ6mVASJJ6GRCSpF4GhCSplwEhSeplQEiSeg35TOrjk9yU5P4k9yZ5d2s/IskNSR5o74e39iS5NMmGJHclOXmo2iRJuzbkGcQO4N9X1cuAU4ELk7wcWAWsq6qlwLo2D3A6sLS9VgKXDVibJGkXBguIqtpSVbe36SeA+4FFwHJgTeu2BjirTS8HrqjOLcDCJMcOVZ8kaXqzcg8iyRLgJOBW4Jiq2gJdiABHt26LgIdHVtvU2qZua2WS9UnWb9u2bciyJWleGzwgkrwA+ALwnqr63nRde9rqGQ1Vq6tqWVUtm5iY2FtlSpKmGDQgkjyXLhw+U1VXt+ZHJi8dtfetrX0TcPzI6scBm4esT5K0c0N+iynA5cD9VfWxkUVrgRVtegVw7Uj7W9u3mU4Ftk9eipIkzb4FA277VcCvA3cnubO1vR+4GLgqyQXAQ8C5bdn1wBnABuBJ4O0D1iZJ2oXBAqKq/pL++woAp/X0L+DCoeqRJO0ef0ktSeplQEiSeg15D0L7mCWrrtut/hsvPnOgSiTtDzyDkCT1MiAkSb0MCElSLwNCktTLgJAk9TIgJEm9DAhJUi8DQpLUy4CQJPUyICRJvQwISVIvA0KS1MuAkCT1GvKRo59KsjXJPSNtRyS5IckD7f3w1p4klybZkOSuJCcPVZckaWaGPIP4NPCmKW2rgHVVtRRY1+YBTgeWttdK4LIB65IkzcBgAVFVXwcendK8HFjTptcAZ420X1GdW4CFSY4dqjZJ0q7N9j2IY6pqC0B7P7q1LwIeHum3qbVJksZkX3miXHraqrdjspLuMhSLFy/e4x3u7tPVJGm+me0ziEcmLx21962tfRNw/Ei/44DNfRuoqtVVtayqlk1MTAxarCTNZ7MdEGuBFW16BXDtSPtb27eZTgW2T16KkiSNx2CXmJJcCbwGOCrJJuADwMXAVUkuAB4Czm3drwfOADYATwJvH6ouSdLMDBYQVXX+Thad1tO3gAuHqkV7Zk/u02y8+MwBKpE0Dv6SWpLUy4CQJPUyICRJvQwISVIvA0KS1MuAkCT1MiAkSb0MCElSr31lsD7NEbv74zp/WCftuzyDkCT1MiAkSb0MCElSLwNCktTLgJAk9fJbTBorv/Uk7bsMCO1Xhn6WuAEkPW2fusSU5E1JvplkQ5JV465HkuazfSYgkhwA/AFwOvBy4PwkLx9vVZI0f+1Ll5hOATZU1YMASf4MWA7cN9aqpGn4WFbNZftSQCwCHh6Z3wT8/Jhq0Tw19D2OPdmHgaJx2ZcCIj1t9YxOyUpgZZv9fpJv7uH+jgK+u4fr7q885v1QPrzbq+z3x7wHPObd8zMz6bQvBcQm4PiR+eOAzVM7VdVqYPWz3VmS9VW17NluZ3/iMc8PHvP8MBvHvM/cpAa+ASxNckKSA4HzgLVjrkmS5q195gyiqnYkeSfwVeAA4FNVde+Yy5KkeWufCQiAqroeuH6WdvesL1Pthzzm+cFjnh8GP+ZUPeM+sCRJ+9Q9CEnSPmReBsR8HNIjycYkdye5M8n6cdczhCSfSrI1yT0jbUckuSHJA+398HHWuLft5Jg/mOQ77bO+M8kZ46xxb0pyfJKbktyf5N4k727tc/ZznuaYB/+c590lpjakx98Bb6D7au03gPOrak7/YjvJRmBZVc3Z74oneTXwfeCKqvq51vYR4NGqurj9Y+DwqnrvOOvcm3ZyzB8Evl9VHx1nbUNIcixwbFXdnuRQ4DbgLOBtzNHPeZpj/lcM/DnPxzOInw7pUVU/BiaH9NB+rqq+Djw6pXk5sKZNr6H7P9acsZNjnrOqaktV3d6mnwDupxuFYc5+ztMc8+DmY0D0DekxK3/sMSvga0lua79Gny+Oqaot0P0fDTh6zPXMlncmuatdgpozl1tGJVkCnATcyjz5nKccMwz8Oc/HgJjRkB5z0Kuq6mS60XIvbJcmNDddBvwT4ERgC/B74y1n70vyAuALwHuq6nvjrmc29Bzz4J/zfAyIGQ3pMddU1eb2vhW4hu5S23zwSLuGO3ktd+uY6xlcVT1SVU9V1U+ATzDHPuskz6X7D+Vnqurq1jynP+e+Y56Nz3k+BsS8G9IjySHt5hZJDgHeCNwz/VpzxlpgRZteAVw7xlpmxeR/KJuzmUOfdZIAlwP3V9XHRhbN2c95Z8c8G5/zvPsWE0D7Otjv8/SQHv9tzCUNKsmL6c4aoPv1/J/OxWNOciXwGrpRLh8BPgB8EbgKWAw8BJxbVXPmpu5Ojvk1dJcdCtgIvGPy+vz+LskvAf8LuBv4SWt+P901+Tn5OU9zzOcz8Oc8LwNCkrRr8/ESkyRpBgwISVIvA0KS1MuAkCT1MiAkSb0MCM0ZSW5OMvhziZP8VhtZ8zNT2t+W5OO7ua2NSY7qaf9gkt9p0/8lyeufXdV7X5JPJzln3HVoOPvUE+WkcUmyoKp2zLD7bwKnV9W3hqxpUlX959nYz3R28++jOcIzCM2qJEvav74/0ca2/1qSg9qyn54BJDmqDVE++S/zLyb5UpJvJXlnkouS3JHkliRHjOzi15L8VZJ7kpzS1j+kDWb2jbbO8pHtfi7Jl4Cv9dR6UdvOPUne09r+EHgxsDbJb/cc4ouSfKU9l+AjI9s6P93zOO5J8uGd/G3+Y7rnlPw58NKR9p/+S72dcXwoye1tez/b2ifSPQfh9iR/lOTbOzkzeVPr8zdJ1rW2U9rf7I72/tK+v086H09yX5LrmKMD4mlEVfnyNWsvYAmwAzixzV8F/FqbvpnumRXQ/TJ4Y5t+G7ABOBSYALYD/7Ytu4Ru8LLJ9T/Rpl8N3NOm//vIPhbSPQ/kkLbdTcARPXW+ku6Xq4cALwDuBU5qyzYCR/Ws8zbgQeAw4PnAt+nG/XoR3a97J+jO2m8Ezhrd1sj+DgZe2I73d1qfTwPnjPR/V5v+TeCTbfrjwPva9Jvofl171JT6JuhGMj6hzR/R3l8ILGjTrwe+MHI8m0b6/SpwA90IBC8CHp+sy9fcfHmJSePwraq6s03fRhcau3JTdWPhP5FkO/Cl1n438M9G+l0J3XMSkrwwyUK6safePHlNn+4/3ovb9A3VPyTDLwHXVNUPAJJcDfwycMcu6lxXVdvbOvcBPwMcCdxcVdta+2foAuyLI+v9ctvfk63PdOODTQ5Qdxvdf7Qn6z27HftXkjzWs96pwNerXRobOe7DgDVJltIFy3NH1hn9+7wauLKqngI2J7lxmho1BxgQGocfjUw/BRzUpnfw9GXP50+zzk9G5n/CP/7f8dSxY4puiPd/WVXfHF2Q5OeBH+ykxr5h4Wdi6rEt2I1tzXTcm8l9TG6fGe4jO9nH79IF8Nnpnjdw88iyqX8fx+aZR7wHoX3JRrpLLQB7+u2Yt8BPBzjb3v41/1XgXW1UTJKcNIPtfB04K8nB6UbAPZtuwLQ9cSvwz9t9lQPoBln7i579nZ3koHQj7/6L3dzHX9I9gpIkbwT6Hh7zf1odJ7R+k/duDgO+06bfNs0+vg6cl+SAdCOJvnY3a9R+xjMI7Us+ClyV5NfprtPviceS/BXddfV/09p+l2703rtaSGwEfmW6jVT3/N9PA3/dmj5ZVbu6vLSzbW1J8j7gJrp/xV9fVddO6XN7ks8Cd9Ldu9jdMPoQcGWSt9CFzxbgiSn72JbuaYJXJ3kO3TMT3gB8hO4S00VM/3e/Bngd3WW9v+OZIac5xtFcpTkgyfOAp6pqR5JfAC6rqhPHXZf2b55BSHPDYrqzr+cAPwZ+Y8z1aA7wDEKS1Mub1JKkXgaEJKmXASFJ6mVASJJ6GRCSpF4GhCSp1/8HSyNV0yFgll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6"/>
          <a:stretch/>
        </p:blipFill>
        <p:spPr>
          <a:xfrm>
            <a:off x="4269134" y="2968253"/>
            <a:ext cx="4507489" cy="2720262"/>
          </a:xfrm>
          <a:prstGeom prst="rect">
            <a:avLst/>
          </a:prstGeom>
        </p:spPr>
      </p:pic>
      <p:sp>
        <p:nvSpPr>
          <p:cNvPr id="20" name="文本框 73"/>
          <p:cNvSpPr txBox="1"/>
          <p:nvPr/>
        </p:nvSpPr>
        <p:spPr>
          <a:xfrm>
            <a:off x="1700800" y="6247220"/>
            <a:ext cx="1560223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推薦相似卡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5565279" y="2032149"/>
            <a:ext cx="208844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持有卡數量分布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3258524" y="4389675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本框 73"/>
          <p:cNvSpPr txBox="1"/>
          <p:nvPr/>
        </p:nvSpPr>
        <p:spPr>
          <a:xfrm>
            <a:off x="4871323" y="5872478"/>
            <a:ext cx="32610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超過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成使用者持有卡小於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張，計算時間少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8282810" y="4389676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00614"/>
              </p:ext>
            </p:extLst>
          </p:nvPr>
        </p:nvGraphicFramePr>
        <p:xfrm>
          <a:off x="9543881" y="3861764"/>
          <a:ext cx="28439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11%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</a:tbl>
          </a:graphicData>
        </a:graphic>
      </p:graphicFrame>
      <p:sp>
        <p:nvSpPr>
          <p:cNvPr id="28" name="弧形箭號 (下彎) 27"/>
          <p:cNvSpPr/>
          <p:nvPr/>
        </p:nvSpPr>
        <p:spPr>
          <a:xfrm rot="10800000" flipH="1">
            <a:off x="2053084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9793149" y="2032149"/>
            <a:ext cx="232485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8397590" y="3285167"/>
            <a:ext cx="1251199" cy="52826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70%</a:t>
            </a:r>
            <a:r>
              <a:rPr lang="zh-TW" altLang="en-US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</a:t>
            </a:r>
            <a:endParaRPr lang="en-US" altLang="zh-TW" sz="14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en-US" altLang="zh-TW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30%</a:t>
            </a:r>
            <a:r>
              <a:rPr lang="zh-TW" altLang="en-US" sz="14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測試</a:t>
            </a:r>
            <a:endParaRPr lang="en-US" altLang="zh-TW" sz="14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23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1484</Words>
  <Application>Microsoft Office PowerPoint</Application>
  <PresentationFormat>自訂</PresentationFormat>
  <Paragraphs>374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宋体</vt:lpstr>
      <vt:lpstr>方正正准黑简体</vt:lpstr>
      <vt:lpstr>微軟正黑體</vt:lpstr>
      <vt:lpstr>新細明體</vt:lpstr>
      <vt:lpstr>Arial</vt:lpstr>
      <vt:lpstr>Calibri</vt:lpstr>
      <vt:lpstr>Calibri Light</vt:lpstr>
      <vt:lpstr>Trebuchet MS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2020-01-14T05:17:17Z</dcterms:modified>
</cp:coreProperties>
</file>